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5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98" r:id="rId5"/>
    <p:sldId id="314" r:id="rId6"/>
    <p:sldId id="261" r:id="rId7"/>
    <p:sldId id="262" r:id="rId8"/>
    <p:sldId id="299" r:id="rId9"/>
    <p:sldId id="266" r:id="rId10"/>
    <p:sldId id="300" r:id="rId11"/>
    <p:sldId id="265" r:id="rId12"/>
    <p:sldId id="320" r:id="rId13"/>
    <p:sldId id="31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80" r:id="rId25"/>
    <p:sldId id="281" r:id="rId26"/>
    <p:sldId id="282" r:id="rId27"/>
    <p:sldId id="283" r:id="rId28"/>
    <p:sldId id="285" r:id="rId29"/>
    <p:sldId id="315" r:id="rId30"/>
    <p:sldId id="302" r:id="rId31"/>
    <p:sldId id="286" r:id="rId32"/>
    <p:sldId id="287" r:id="rId33"/>
    <p:sldId id="288" r:id="rId34"/>
    <p:sldId id="303" r:id="rId35"/>
    <p:sldId id="293" r:id="rId36"/>
    <p:sldId id="307" r:id="rId37"/>
    <p:sldId id="309" r:id="rId38"/>
    <p:sldId id="310" r:id="rId39"/>
    <p:sldId id="311" r:id="rId40"/>
    <p:sldId id="318" r:id="rId41"/>
    <p:sldId id="312" r:id="rId42"/>
    <p:sldId id="308" r:id="rId43"/>
    <p:sldId id="305" r:id="rId44"/>
    <p:sldId id="306" r:id="rId45"/>
    <p:sldId id="296" r:id="rId46"/>
    <p:sldId id="297" r:id="rId47"/>
  </p:sldIdLst>
  <p:sldSz cx="9144000" cy="6858000" type="screen4x3"/>
  <p:notesSz cx="6858000" cy="9144000"/>
  <p:embeddedFontLst>
    <p:embeddedFont>
      <p:font typeface="经典美黑简" charset="-122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Impact" pitchFamily="34" charset="0"/>
      <p:regular r:id="rId55"/>
    </p:embeddedFont>
    <p:embeddedFont>
      <p:font typeface="方正兰亭超细黑简体" charset="-122"/>
      <p:regular r:id="rId56"/>
    </p:embeddedFont>
    <p:embeddedFont>
      <p:font typeface="微软雅黑" pitchFamily="34" charset="-122"/>
      <p:regular r:id="rId57"/>
      <p:bold r:id="rId58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87704" autoAdjust="0"/>
  </p:normalViewPr>
  <p:slideViewPr>
    <p:cSldViewPr snapToGrid="0" snapToObjects="1">
      <p:cViewPr varScale="1">
        <p:scale>
          <a:sx n="78" d="100"/>
          <a:sy n="78" d="100"/>
        </p:scale>
        <p:origin x="-1746" y="-9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2021/3/25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2021/3/25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聚类组配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结果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使其在全文保障能力上得到了大幅提升，处在同类数据库前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移动应用、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平台价值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4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还可实现手机端的使用。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图书馆参考咨询服务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提供的“文献传递”方式，使用邮箱索取文献全文。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大家可以直接在浏览器中，输入网址进入维普中文期刊服务平台。网址是：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http://qikan.cqvip.com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维普资讯《中文期刊服务平台》是重庆维普资讯有限公司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全新推出的期刊大数据平台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个性化用户中心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方便读者查阅使用轨迹以及关注追踪相关知识节点。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2021/3/25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"/>
          <p:cNvSpPr txBox="1"/>
          <p:nvPr/>
        </p:nvSpPr>
        <p:spPr>
          <a:xfrm>
            <a:off x="3413205" y="6464490"/>
            <a:ext cx="35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  <a:endParaRPr lang="zh-CN" altLang="en-US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265927" y="6440106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388772" y="6387546"/>
            <a:ext cx="4705255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73" y="1693739"/>
            <a:ext cx="4705255" cy="29244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6" y="1498705"/>
            <a:ext cx="5165688" cy="4121481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590024" y="5678118"/>
            <a:ext cx="830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20624" y="450403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363523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869770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296227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40174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31966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586773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113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480668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296002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44365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393025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072556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786973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895486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653408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2738" y="255969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34009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606401" y="5680316"/>
            <a:ext cx="213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06928" y="53109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87680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41888"/>
            <a:ext cx="229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4567" y="4246137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2713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0725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946" y="2124137"/>
            <a:ext cx="7095210" cy="4364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36052" y="3390147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10449" y="3907186"/>
            <a:ext cx="1117967" cy="20068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二次检索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当得到大量检索结果时，还可通过检索结果页面左侧的“二次检索”功能，对一次结果再次进行检索，以便缩小检索范围，获得准确有效结果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740856" y="5794184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71" y="1965624"/>
            <a:ext cx="7459960" cy="45870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85035" y="2817566"/>
            <a:ext cx="1592253" cy="64496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38376" y="2084832"/>
            <a:ext cx="1592253" cy="35356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3846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“基本检索”简单便捷，适合初学者或者检索诉求比较简单的情况下使用。而“高级检索”是一种更加专业高效的检索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，能通过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各种条件的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限定快捷定位所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有一定使用基础的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读者体验更佳。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85" y="2352967"/>
            <a:ext cx="6420520" cy="120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196" y="3731874"/>
            <a:ext cx="5832498" cy="30248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矩形 12"/>
          <p:cNvSpPr/>
          <p:nvPr/>
        </p:nvSpPr>
        <p:spPr>
          <a:xfrm>
            <a:off x="6831417" y="2743200"/>
            <a:ext cx="642279" cy="52912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3" y="4879481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36" y="2567721"/>
            <a:ext cx="5027463" cy="17204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1031065" y="4346647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794615" y="4355271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1039788" y="2006374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794615" y="2028582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7469" y="672962"/>
            <a:ext cx="80713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“向导式检索”和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“检索式检索”。向导式检索难度不大，稍加熟悉后即可上手。检索式检索有一定专业度，适合图情专业相关的读者使用。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运用逻辑组配关系，在多个检索条件限定下进行检索。包括对检索条件、时间、期刊范围、学科等的限定。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2039237"/>
            <a:ext cx="6416466" cy="33277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2039237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89675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964904" y="1827077"/>
            <a:ext cx="308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b="1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运算符两边需空一格；检索词前需加字段标识符，如“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6" y="1827077"/>
            <a:ext cx="5376930" cy="29547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5306" y="5027773"/>
            <a:ext cx="848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r>
              <a:rPr lang="zh-CN" altLang="en-US" sz="16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式范例：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K=(CAD OR CAM) OR T=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雷达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) AND R=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机械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 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模具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表示查找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文摘中含有机械，并且关键词中含有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CAD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或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CAM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、或者题名中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含有雷达，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但关键词不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包含模具的文献。</a:t>
            </a:r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" y="1936170"/>
            <a:ext cx="7626720" cy="481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矩形 19"/>
          <p:cNvSpPr/>
          <p:nvPr/>
        </p:nvSpPr>
        <p:spPr>
          <a:xfrm>
            <a:off x="856542" y="3840844"/>
            <a:ext cx="1547911" cy="286322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008637" y="3190643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916244" y="2722526"/>
            <a:ext cx="1813740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6666734" y="2728007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7467" y="689675"/>
            <a:ext cx="86577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检索结果优化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当检索到大量相关结果后，可以通过聚类组配，轻松筛选符合要求的文章。通过点击，所见即所得，对初学者非常友好。该功能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：结果排序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”两种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左侧聚类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面板支持“年份”、“学科”、“期刊收录”、“主题”、“期刊”、“作者”、“机构”多类别层叠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筛选。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根据检索需求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不断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选择聚类项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逐步缩小检索范围，达到精确检索的目的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" y="2453438"/>
            <a:ext cx="1848560" cy="15691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466615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4666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453438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2" y="1933360"/>
            <a:ext cx="7655033" cy="48373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8" y="686865"/>
            <a:ext cx="87884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通过对目标文献结果的排序选择，能够多维度展示所需文献。排序方式包含“相关度排序（默认）”、“被引量排序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时效性排序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916244" y="2768321"/>
            <a:ext cx="1919985" cy="20439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674885" y="461458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674885" y="1740766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674885" y="3020075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674885" y="4299384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74885" y="557869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4294956"/>
            <a:ext cx="6565844" cy="1553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2590466"/>
            <a:ext cx="6565844" cy="15534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363876" y="3698159"/>
            <a:ext cx="1564276" cy="3703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588" y="5399610"/>
            <a:ext cx="935273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74908" y="1738696"/>
            <a:ext cx="5032053" cy="528000"/>
            <a:chOff x="1753224" y="2123819"/>
            <a:chExt cx="5032053" cy="528000"/>
          </a:xfrm>
        </p:grpSpPr>
        <p:grpSp>
          <p:nvGrpSpPr>
            <p:cNvPr id="3" name="组合 2"/>
            <p:cNvGrpSpPr/>
            <p:nvPr/>
          </p:nvGrpSpPr>
          <p:grpSpPr>
            <a:xfrm>
              <a:off x="1753224" y="2123819"/>
              <a:ext cx="1632181" cy="528000"/>
              <a:chOff x="-959036" y="2213142"/>
              <a:chExt cx="1632181" cy="528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在线阅读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456367" y="2123819"/>
              <a:ext cx="1632181" cy="528000"/>
              <a:chOff x="-959036" y="2213142"/>
              <a:chExt cx="1632181" cy="5280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下载</a:t>
                </a:r>
                <a:r>
                  <a:rPr lang="en-US" altLang="zh-CN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PDF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153096" y="2123819"/>
              <a:ext cx="1632181" cy="528000"/>
              <a:chOff x="-959036" y="2213142"/>
              <a:chExt cx="1632181" cy="528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文献传递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77468" y="686865"/>
            <a:ext cx="87884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三大全文获取方式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检索到的文章可以通过“在线阅读”、“下载全文”、“文献传递”三种方式来获得全文。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8634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线上阅读功能非常强大：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、文章缩微图可以快速切换不同页面；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、查找功能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对全文进行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查找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、文本工具可以直接复制原文文字；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、放大缩小方便进行文字阅读。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下载功能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轻松获取全文；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7" y="2397105"/>
            <a:ext cx="8634022" cy="4313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7" y="4951736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8" y="2674601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82593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下载文章均为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PDF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格式，可使用主流的软件打开，比如福昕阅读器、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Adobe Reader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等，均可对文章进行必要的操作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3490" y="4086649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19315" y="5719506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汇总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8" y="706992"/>
            <a:ext cx="31631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180" y="1005576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242560" y="1317192"/>
            <a:ext cx="429572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53" y="4392918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40" y="4032431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87" y="2421654"/>
            <a:ext cx="6543533" cy="393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0" y="2421654"/>
            <a:ext cx="6475754" cy="4213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176725" y="3265713"/>
            <a:ext cx="585818" cy="33092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近十年来期刊学术评价指标的分析数据，引用期刊领域权威的学术分析指标，且每个指标都配备详尽的定义说明，让数据评价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指标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有理可循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同时也能帮助用户更好的认识指标的评价方法；采用影响因子走势，引用期刊列表和被引期刊列表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评价体系，使用户对期刊学术数据有大致的了解。</a:t>
            </a:r>
            <a:endParaRPr lang="zh-CN" alt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72" y="2653950"/>
            <a:ext cx="6390124" cy="40645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8362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为满足部分读者职称评定材料的需要，平台在文章详细页面右方提供了快捷的材料打包功能，能够将所需的文章、当期封面、封底、目录等材料一键打包获取。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862" y="1988165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69" y="4395518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6115222" y="3645408"/>
            <a:ext cx="1017098" cy="2856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1593072"/>
            <a:ext cx="7134895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7470" y="741670"/>
            <a:ext cx="836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基于个人化的需求，比如收藏、关注、订阅以及会员功能，读者可以访问平台首页，在右上方“登录”按钮，注册登录自有账号来进入个人中心。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3" y="1785933"/>
            <a:ext cx="7670447" cy="4736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" y="1676396"/>
            <a:ext cx="7880946" cy="4970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57420" y="4135218"/>
            <a:ext cx="1624948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5" y="1909777"/>
            <a:ext cx="7576539" cy="4798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进入个人用户账号，用户可以查看自己的检索历史、浏览历史、下载历史行为轨迹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，便于用户回溯检索记录和浏览记录。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68215" y="5285029"/>
            <a:ext cx="1536810" cy="118892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6340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中文期刊手机助手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，获得权限后，即可随时随地的查阅与下载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所包含的各种文献。全新的移动端体验，更丰富的个人功能，让数据库使用不再麻烦。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69" y="2201466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移动应用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810216" y="6413554"/>
            <a:ext cx="3264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*支持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7" y="680240"/>
            <a:ext cx="8467767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一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：访问中文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平台（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），点击上方按钮下载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70" y="1382194"/>
            <a:ext cx="6856760" cy="426172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177469" y="5718909"/>
            <a:ext cx="8492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方式二：在各主流手机应用市场，如：华为、小米、百度应用、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助手等应用商店中进行搜索下载。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117" y="1403745"/>
            <a:ext cx="55932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-Step1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APP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下载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820651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并打开客户端，点击右下角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按提示注册账号并登录。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-Step2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：注册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登录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" y="1730704"/>
            <a:ext cx="8151813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586901"/>
            <a:ext cx="8676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登录账号后，在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页面中上方，点击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机构授权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；可以通过移动网络位置定位绑定，也可以连接校园网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范围认证绑定。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30" name="Picture 6" descr="C:\Users\Administrator\Documents\WXWork\1688853051299113\Cache\Image\2020-05\e42b2415d6d946ae4e2329e4c1921f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8" y="2005609"/>
            <a:ext cx="2763953" cy="4749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C:\Users\Administrator\Documents\WXWork\1688853051299113\Cache\Image\2020-05\3fe73acf33ea42aab45f1aaef2bed0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8" y="2005609"/>
            <a:ext cx="2740225" cy="4739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721834" y="3546688"/>
            <a:ext cx="662151" cy="3481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仍然是价值最高的连续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出版物，中文期刊数据库也成为了图书馆最为常用的电子资源。经过全新改版升级，维普推出了期刊大数据平台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1" y="1959798"/>
            <a:ext cx="7519971" cy="4673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文本框 4"/>
          <p:cNvSpPr txBox="1"/>
          <p:nvPr/>
        </p:nvSpPr>
        <p:spPr>
          <a:xfrm>
            <a:off x="495230" y="6058882"/>
            <a:ext cx="830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28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06" y="3233788"/>
            <a:ext cx="5103453" cy="251016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683" y="1129968"/>
            <a:ext cx="2680528" cy="461398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4517440" y="3264938"/>
            <a:ext cx="773857" cy="918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77469" y="586900"/>
            <a:ext cx="54514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二维码验证绑定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端访问平台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范围内），在页面的右上角指向机构名称，使用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扫描弹出的二维码，即可完成对该手机账号的权限认证。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30" y="1481400"/>
            <a:ext cx="7364724" cy="45375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4916244" y="2113648"/>
            <a:ext cx="911532" cy="458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7469" y="6018964"/>
            <a:ext cx="8428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28393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77135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4659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29612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75916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3439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 smtClean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588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4"/>
          <p:cNvSpPr txBox="1"/>
          <p:nvPr/>
        </p:nvSpPr>
        <p:spPr>
          <a:xfrm>
            <a:off x="740533" y="876200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  <a:endParaRPr lang="zh-CN" altLang="en-US" sz="2800" dirty="0">
              <a:solidFill>
                <a:srgbClr val="F8F9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2113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917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1264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菱形 12"/>
          <p:cNvSpPr/>
          <p:nvPr/>
        </p:nvSpPr>
        <p:spPr>
          <a:xfrm rot="18900000">
            <a:off x="102951" y="1806371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18900000">
            <a:off x="3917705" y="2935370"/>
            <a:ext cx="1061525" cy="1061525"/>
          </a:xfrm>
          <a:prstGeom prst="diamond">
            <a:avLst/>
          </a:prstGeom>
          <a:solidFill>
            <a:srgbClr val="F8F8F8">
              <a:alpha val="20000"/>
            </a:srgbClr>
          </a:solidFill>
          <a:ln w="6350">
            <a:solidFill>
              <a:srgbClr val="FFFF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8900000">
            <a:off x="3758991" y="3761365"/>
            <a:ext cx="2157474" cy="2157474"/>
          </a:xfrm>
          <a:prstGeom prst="diamond">
            <a:avLst/>
          </a:prstGeom>
          <a:solidFill>
            <a:srgbClr val="F8F8F8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4941245" y="3122056"/>
            <a:ext cx="3736458" cy="1008903"/>
            <a:chOff x="4941245" y="3043065"/>
            <a:chExt cx="3736458" cy="692497"/>
          </a:xfrm>
        </p:grpSpPr>
        <p:sp>
          <p:nvSpPr>
            <p:cNvPr id="26" name="圆角矩形 25"/>
            <p:cNvSpPr/>
            <p:nvPr/>
          </p:nvSpPr>
          <p:spPr>
            <a:xfrm>
              <a:off x="4941245" y="3056099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5133398" y="3043065"/>
              <a:ext cx="35443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重庆维普资讯有限公司</a:t>
              </a:r>
              <a:endParaRPr lang="en-US" altLang="zh-CN" sz="2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www.vipinfo.com.cn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7" name="Picture 3" descr="适用于2.5米以外远距离扫码"/>
          <p:cNvPicPr>
            <a:picLocks noChangeAspect="1" noChangeArrowheads="1"/>
          </p:cNvPicPr>
          <p:nvPr/>
        </p:nvPicPr>
        <p:blipFill>
          <a:blip r:embed="rId4" cstate="print"/>
          <a:srcRect l="5271" t="5554" r="5050" b="4468"/>
          <a:stretch>
            <a:fillRect/>
          </a:stretch>
        </p:blipFill>
        <p:spPr>
          <a:xfrm>
            <a:off x="1145457" y="2829149"/>
            <a:ext cx="2357449" cy="239690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98" name="组合 97"/>
          <p:cNvGrpSpPr/>
          <p:nvPr/>
        </p:nvGrpSpPr>
        <p:grpSpPr>
          <a:xfrm>
            <a:off x="3855645" y="2251801"/>
            <a:ext cx="4911813" cy="1389483"/>
            <a:chOff x="3880029" y="1800697"/>
            <a:chExt cx="4911813" cy="1389483"/>
          </a:xfrm>
        </p:grpSpPr>
        <p:sp>
          <p:nvSpPr>
            <p:cNvPr id="27" name="文本框 49"/>
            <p:cNvSpPr txBox="1"/>
            <p:nvPr/>
          </p:nvSpPr>
          <p:spPr>
            <a:xfrm>
              <a:off x="3880029" y="1800697"/>
              <a:ext cx="180031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 smtClean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 smtClean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28" name="文本框 51"/>
            <p:cNvSpPr txBox="1"/>
            <p:nvPr/>
          </p:nvSpPr>
          <p:spPr>
            <a:xfrm>
              <a:off x="4960449" y="1927335"/>
              <a:ext cx="3831393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服务热线：</a:t>
              </a:r>
              <a:r>
                <a:rPr lang="en-US" altLang="zh-CN" sz="2400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023-67882612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圆角矩形 11"/>
          <p:cNvSpPr/>
          <p:nvPr/>
        </p:nvSpPr>
        <p:spPr>
          <a:xfrm>
            <a:off x="3742349" y="3744194"/>
            <a:ext cx="1794691" cy="440872"/>
          </a:xfrm>
          <a:prstGeom prst="roundRect">
            <a:avLst/>
          </a:prstGeom>
          <a:noFill/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维普资讯</a:t>
            </a:r>
            <a:endParaRPr kumimoji="1"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69388" y="2522954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 smtClean="0">
                <a:solidFill>
                  <a:schemeClr val="bg1"/>
                </a:solidFill>
              </a:rPr>
              <a:t>感谢聆听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1759178" y="5535898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国家科技进步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59178" y="4905439"/>
            <a:ext cx="5862087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*入选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国家文化信息资源共享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61" y="112896"/>
            <a:ext cx="1938048" cy="17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8207" y="1876848"/>
            <a:ext cx="8285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依托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数据支撑，以灵活专业的检索应用，实现了文献资源的快速发现与轻松获取，提供精准化知识匹配、全方位资源保障和便捷式延生服务，现已成为中文学术期刊最重要的传播与服务平台之一。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759178" y="4250475"/>
            <a:ext cx="5862086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*入选国家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数字科技文献资源长期保存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体系*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64568" y="3308176"/>
            <a:ext cx="851305" cy="851305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荣誉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759178" y="6132424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国家文化出口重点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7485" y="3123326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1973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7485" y="5157417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7100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3938" y="1105341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3938" y="31297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3938" y="5154195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7485" y="1102120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  <a:endPara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15100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9400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>
            <a:grpSpLocks/>
          </p:cNvGrpSpPr>
          <p:nvPr/>
        </p:nvGrpSpPr>
        <p:grpSpPr>
          <a:xfrm>
            <a:off x="490816" y="810302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>
            <a:grpSpLocks/>
          </p:cNvGrpSpPr>
          <p:nvPr/>
        </p:nvGrpSpPr>
        <p:grpSpPr>
          <a:xfrm>
            <a:off x="490816" y="226719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检索、</a:t>
              </a: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期刊检索、作者检索、机构检索、主题检索、基金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</a:t>
              </a:r>
              <a:endParaRPr lang="en-US" altLang="zh-CN" sz="15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>
            <a:grpSpLocks/>
          </p:cNvGrpSpPr>
          <p:nvPr/>
        </p:nvGrpSpPr>
        <p:grpSpPr>
          <a:xfrm>
            <a:off x="519774" y="3724088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14"/>
          <p:cNvGrpSpPr>
            <a:grpSpLocks/>
          </p:cNvGrpSpPr>
          <p:nvPr/>
        </p:nvGrpSpPr>
        <p:grpSpPr>
          <a:xfrm>
            <a:off x="490816" y="5180980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3528</Words>
  <Application>Microsoft Office PowerPoint</Application>
  <PresentationFormat>全屏显示(4:3)</PresentationFormat>
  <Paragraphs>366</Paragraphs>
  <Slides>46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Arial</vt:lpstr>
      <vt:lpstr>宋体</vt:lpstr>
      <vt:lpstr>经典美黑简</vt:lpstr>
      <vt:lpstr>方正兰亭纤黑简体</vt:lpstr>
      <vt:lpstr>Calibri</vt:lpstr>
      <vt:lpstr>Impact</vt:lpstr>
      <vt:lpstr>思源黑体 CN Normal</vt:lpstr>
      <vt:lpstr>方正兰亭超细黑简体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Administrator</cp:lastModifiedBy>
  <cp:revision>373</cp:revision>
  <dcterms:created xsi:type="dcterms:W3CDTF">2015-04-26T00:57:12Z</dcterms:created>
  <dcterms:modified xsi:type="dcterms:W3CDTF">2021-03-25T07:33:21Z</dcterms:modified>
</cp:coreProperties>
</file>